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700daf5ee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700daf5ee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19b7436c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19b7436c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19b7436c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a19b7436c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7f4c438c9f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7f4c438c9f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7f926657e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7f926657e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7f926657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7f926657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81d7acdb0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81d7acdb0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81d7acdb0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81d7acdb0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81d7acdb0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81d7acdb0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80d1612df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80d1612df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700daf5ee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700daf5ee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700daf5e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700daf5e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700daf5ee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700daf5ee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700daf5ee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700daf5ee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81d7acdb0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81d7acdb0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f926657e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7f926657e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6631e625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6631e625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19b7436c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a19b7436c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7f77f8fa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7f77f8fa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00daf5ee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00daf5ee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700daf5ee1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700daf5ee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700daf5ee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700daf5ee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hyperlink" Target="https://www.kaggle.com/datasets/nelgiriyewithana/top-spotify-songs-2023" TargetMode="External"/><Relationship Id="rId5" Type="http://schemas.openxmlformats.org/officeDocument/2006/relationships/image" Target="../media/image8.png"/><Relationship Id="rId6" Type="http://schemas.openxmlformats.org/officeDocument/2006/relationships/hyperlink" Target="https://tinyurl.com/kaggle-spotif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tinyurl.com/sigmaxi2025" TargetMode="External"/><Relationship Id="rId5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23.xml.rels><?xml version="1.0" encoding="UTF-8" standalone="yes"?><Relationships xmlns="http://schemas.openxmlformats.org/package/2006/relationships"><Relationship Id="rId11" Type="http://schemas.openxmlformats.org/officeDocument/2006/relationships/hyperlink" Target="https://ggplot2.tidyverse.org/" TargetMode="External"/><Relationship Id="rId10" Type="http://schemas.openxmlformats.org/officeDocument/2006/relationships/hyperlink" Target="https://ggplot2.tidyverse.org/" TargetMode="External"/><Relationship Id="rId13" Type="http://schemas.openxmlformats.org/officeDocument/2006/relationships/hyperlink" Target="https://dplyr.tidyverse.org/" TargetMode="External"/><Relationship Id="rId12" Type="http://schemas.openxmlformats.org/officeDocument/2006/relationships/hyperlink" Target="https://tidyr.tidyverse.org/index.html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osit.co/resources/cheatsheets/" TargetMode="External"/><Relationship Id="rId4" Type="http://schemas.openxmlformats.org/officeDocument/2006/relationships/hyperlink" Target="https://tidyverse.org/learn/" TargetMode="External"/><Relationship Id="rId9" Type="http://schemas.openxmlformats.org/officeDocument/2006/relationships/hyperlink" Target="https://www.tidyverse.org/" TargetMode="External"/><Relationship Id="rId15" Type="http://schemas.openxmlformats.org/officeDocument/2006/relationships/hyperlink" Target="https://patchwork.data-imaginist.com/" TargetMode="External"/><Relationship Id="rId14" Type="http://schemas.openxmlformats.org/officeDocument/2006/relationships/hyperlink" Target="https://dplyr.tidyverse.org/" TargetMode="External"/><Relationship Id="rId16" Type="http://schemas.openxmlformats.org/officeDocument/2006/relationships/hyperlink" Target="https://patchwork.data-imaginist.com/" TargetMode="External"/><Relationship Id="rId5" Type="http://schemas.openxmlformats.org/officeDocument/2006/relationships/hyperlink" Target="https://spsp.org/professional-development/learning-online/rtutorial" TargetMode="External"/><Relationship Id="rId6" Type="http://schemas.openxmlformats.org/officeDocument/2006/relationships/image" Target="../media/image5.png"/><Relationship Id="rId7" Type="http://schemas.openxmlformats.org/officeDocument/2006/relationships/hyperlink" Target="https://github.com/pjlombardo/sigma-xi-workshop-2025" TargetMode="External"/><Relationship Id="rId8" Type="http://schemas.openxmlformats.org/officeDocument/2006/relationships/hyperlink" Target="https://www.tidyverse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6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Introduction to </a:t>
            </a:r>
            <a:r>
              <a:rPr lang="en" sz="7000">
                <a:solidFill>
                  <a:srgbClr val="337AB7"/>
                </a:solidFill>
                <a:latin typeface="Courier New"/>
                <a:ea typeface="Courier New"/>
                <a:cs typeface="Courier New"/>
                <a:sym typeface="Courier New"/>
              </a:rPr>
              <a:t>R</a:t>
            </a:r>
            <a:endParaRPr sz="7000">
              <a:solidFill>
                <a:srgbClr val="337AB7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and the </a:t>
            </a:r>
            <a:r>
              <a:rPr lang="en">
                <a:solidFill>
                  <a:srgbClr val="337AB7"/>
                </a:solidFill>
                <a:latin typeface="Courier New"/>
                <a:ea typeface="Courier New"/>
                <a:cs typeface="Courier New"/>
                <a:sym typeface="Courier New"/>
              </a:rPr>
              <a:t>tidyverse</a:t>
            </a:r>
            <a:endParaRPr>
              <a:solidFill>
                <a:srgbClr val="337AB7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67338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680"/>
              <a:t>Sigma Xi Workshop</a:t>
            </a:r>
            <a:endParaRPr sz="268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680"/>
              <a:t>Fall 2025</a:t>
            </a:r>
            <a:br>
              <a:rPr lang="en" sz="2680"/>
            </a:br>
            <a:endParaRPr sz="268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2680"/>
              <a:t>plombard@endicott.edu</a:t>
            </a:r>
            <a:endParaRPr sz="2680"/>
          </a:p>
        </p:txBody>
      </p:sp>
      <p:sp>
        <p:nvSpPr>
          <p:cNvPr id="56" name="Google Shape;56;p13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5275" y="4130100"/>
            <a:ext cx="1218724" cy="101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Summarizing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summarize(summary_name = fxn(column_name) )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r>
              <a:rPr lang="en">
                <a:latin typeface="Verdana"/>
                <a:ea typeface="Verdana"/>
                <a:cs typeface="Verdana"/>
                <a:sym typeface="Verdana"/>
              </a:rPr>
              <a:t>E.g.,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summarize(mean_bpm = mean(bpm))</a:t>
            </a:r>
            <a:b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We can break up by grouping 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variables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by including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group_by(var)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in the pipe.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Modifying data frames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The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dplyr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package gives us a “language” for modifying data frames: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select()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the </a:t>
            </a:r>
            <a:r>
              <a:rPr b="1" lang="en">
                <a:latin typeface="Verdana"/>
                <a:ea typeface="Verdana"/>
                <a:cs typeface="Verdana"/>
                <a:sym typeface="Verdana"/>
              </a:rPr>
              <a:t>columns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you want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filter()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the 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rows 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you want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mutate()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the dataframe to create new variables.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3" name="Google Shape;153;p23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Making Visualizations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2" name="Google Shape;162;p24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 title="ggplot.png"/>
          <p:cNvPicPr preferRelativeResize="0"/>
          <p:nvPr/>
        </p:nvPicPr>
        <p:blipFill rotWithShape="1">
          <a:blip r:embed="rId4">
            <a:alphaModFix/>
          </a:blip>
          <a:srcRect b="460" l="0" r="0" t="-460"/>
          <a:stretch/>
        </p:blipFill>
        <p:spPr>
          <a:xfrm>
            <a:off x="3090611" y="1092531"/>
            <a:ext cx="296277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Verdana"/>
                <a:ea typeface="Verdana"/>
                <a:cs typeface="Verdana"/>
                <a:sym typeface="Verdana"/>
              </a:rPr>
              <a:t>Painting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and plotting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1" name="Google Shape;171;p25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4975" y="1200275"/>
            <a:ext cx="4873050" cy="36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Verdana"/>
                <a:ea typeface="Verdana"/>
                <a:cs typeface="Verdana"/>
                <a:sym typeface="Verdana"/>
              </a:rPr>
              <a:t>Painting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and plotting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6"/>
          <p:cNvSpPr txBox="1"/>
          <p:nvPr/>
        </p:nvSpPr>
        <p:spPr>
          <a:xfrm>
            <a:off x="785200" y="1779000"/>
            <a:ext cx="7289100" cy="17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7200">
                <a:latin typeface="Verdana"/>
                <a:ea typeface="Verdana"/>
                <a:cs typeface="Verdana"/>
                <a:sym typeface="Verdana"/>
              </a:rPr>
              <a:t>Think in layers!</a:t>
            </a:r>
            <a:endParaRPr i="1" sz="72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4" name="Google Shape;184;p26"/>
          <p:cNvPicPr preferRelativeResize="0"/>
          <p:nvPr/>
        </p:nvPicPr>
        <p:blipFill>
          <a:blip r:embed="rId4">
            <a:alphaModFix amt="18000"/>
          </a:blip>
          <a:stretch>
            <a:fillRect/>
          </a:stretch>
        </p:blipFill>
        <p:spPr>
          <a:xfrm>
            <a:off x="2145900" y="1175850"/>
            <a:ext cx="4859175" cy="36492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Components of a </a:t>
            </a: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ggplot</a:t>
            </a:r>
            <a:endParaRPr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7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ggplot()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			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creates a “canvas”, links data frame</a:t>
            </a:r>
            <a:br>
              <a:rPr i="1" lang="en">
                <a:latin typeface="Verdana"/>
                <a:ea typeface="Verdana"/>
                <a:cs typeface="Verdana"/>
                <a:sym typeface="Verdana"/>
              </a:rPr>
            </a:b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aes()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				</a:t>
            </a:r>
            <a:r>
              <a:rPr b="1" i="1" lang="en">
                <a:latin typeface="Verdana"/>
                <a:ea typeface="Verdana"/>
                <a:cs typeface="Verdana"/>
                <a:sym typeface="Verdana"/>
              </a:rPr>
              <a:t>aesthetics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 depend on data</a:t>
            </a:r>
            <a:br>
              <a:rPr i="1" lang="en">
                <a:latin typeface="Verdana"/>
                <a:ea typeface="Verdana"/>
                <a:cs typeface="Verdana"/>
                <a:sym typeface="Verdana"/>
              </a:rPr>
            </a:b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geom_point()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		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add </a:t>
            </a:r>
            <a:r>
              <a:rPr b="1" i="1" lang="en">
                <a:latin typeface="Verdana"/>
                <a:ea typeface="Verdana"/>
                <a:cs typeface="Verdana"/>
                <a:sym typeface="Verdana"/>
              </a:rPr>
              <a:t>geometries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 to visualize </a:t>
            </a:r>
            <a:br>
              <a:rPr i="1" lang="en">
                <a:latin typeface="Verdana"/>
                <a:ea typeface="Verdana"/>
                <a:cs typeface="Verdana"/>
                <a:sym typeface="Verdana"/>
              </a:rPr>
            </a:br>
            <a:r>
              <a:rPr i="1" lang="en">
                <a:latin typeface="Verdana"/>
                <a:ea typeface="Verdana"/>
                <a:cs typeface="Verdana"/>
                <a:sym typeface="Verdana"/>
              </a:rPr>
              <a:t>					(many options, not just </a:t>
            </a: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point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)</a:t>
            </a:r>
            <a:br>
              <a:rPr i="1" lang="en">
                <a:latin typeface="Verdana"/>
                <a:ea typeface="Verdana"/>
                <a:cs typeface="Verdana"/>
                <a:sym typeface="Verdana"/>
              </a:rPr>
            </a:b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Bells and whistles…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1" name="Google Shape;191;p27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7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type="title"/>
          </p:nvPr>
        </p:nvSpPr>
        <p:spPr>
          <a:xfrm>
            <a:off x="1013150" y="2164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Language of plotting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9" name="Google Shape;199;p28"/>
          <p:cNvSpPr txBox="1"/>
          <p:nvPr>
            <p:ph idx="1" type="body"/>
          </p:nvPr>
        </p:nvSpPr>
        <p:spPr>
          <a:xfrm>
            <a:off x="936950" y="8476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Prepare your data frame (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tidyr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dplyr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)</a:t>
            </a:r>
            <a:br>
              <a:rPr lang="en" sz="1895">
                <a:latin typeface="Verdana"/>
                <a:ea typeface="Verdana"/>
                <a:cs typeface="Verdana"/>
                <a:sym typeface="Verdana"/>
              </a:rPr>
            </a:b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Start your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ggplot()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 with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data=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" sz="1895">
                <a:solidFill>
                  <a:srgbClr val="3C78D8"/>
                </a:solidFill>
                <a:latin typeface="Montserrat"/>
                <a:ea typeface="Montserrat"/>
                <a:cs typeface="Montserrat"/>
                <a:sym typeface="Montserrat"/>
              </a:rPr>
              <a:t>aes()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thetics</a:t>
            </a:r>
            <a:br>
              <a:rPr lang="en" sz="1895">
                <a:latin typeface="Verdana"/>
                <a:ea typeface="Verdana"/>
                <a:cs typeface="Verdana"/>
                <a:sym typeface="Verdana"/>
              </a:rPr>
            </a:b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Font typeface="Verdana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Add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geom_*-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etries to visualize the data</a:t>
            </a:r>
            <a:br>
              <a:rPr lang="en" sz="1895">
                <a:latin typeface="Verdana"/>
                <a:ea typeface="Verdana"/>
                <a:cs typeface="Verdana"/>
                <a:sym typeface="Verdana"/>
              </a:rPr>
            </a:b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Font typeface="Verdana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Consider more </a:t>
            </a:r>
            <a:r>
              <a:rPr lang="en" sz="1895">
                <a:solidFill>
                  <a:srgbClr val="3C78D8"/>
                </a:solidFill>
                <a:latin typeface="Montserrat"/>
                <a:ea typeface="Montserrat"/>
                <a:cs typeface="Montserrat"/>
                <a:sym typeface="Montserrat"/>
              </a:rPr>
              <a:t>aes()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thetics for extra effect</a:t>
            </a:r>
            <a:br>
              <a:rPr lang="en" sz="1895">
                <a:latin typeface="Verdana"/>
                <a:ea typeface="Verdana"/>
                <a:cs typeface="Verdana"/>
                <a:sym typeface="Verdana"/>
              </a:rPr>
            </a:b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Font typeface="Verdana"/>
              <a:buChar char="●"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scale_*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 your aesthetics</a:t>
            </a:r>
            <a:br>
              <a:rPr lang="en" sz="1895">
                <a:latin typeface="Verdana"/>
                <a:ea typeface="Verdana"/>
                <a:cs typeface="Verdana"/>
                <a:sym typeface="Verdana"/>
              </a:rPr>
            </a:b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95"/>
              <a:buFont typeface="Verdana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label your axes and create titles with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labs()</a:t>
            </a:r>
            <a:b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895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893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95"/>
              <a:buFont typeface="Montserrat"/>
              <a:buChar char="●"/>
            </a:pP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Finishing touches with</a:t>
            </a:r>
            <a:r>
              <a:rPr lang="en" sz="18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theme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s, and</a:t>
            </a:r>
            <a:r>
              <a:rPr lang="en" sz="189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patchwork</a:t>
            </a:r>
            <a:r>
              <a:rPr lang="en" sz="1895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1895">
                <a:latin typeface="Verdana"/>
                <a:ea typeface="Verdana"/>
                <a:cs typeface="Verdana"/>
                <a:sym typeface="Verdana"/>
              </a:rPr>
              <a:t>plots together!</a:t>
            </a:r>
            <a:endParaRPr sz="1895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895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1089350" y="2164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Language of plotting (code)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Google Shape;208;p29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9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936950" y="847675"/>
            <a:ext cx="70476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ggplot(                                                                                             ) 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1934825" y="847675"/>
            <a:ext cx="14991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data = iris, 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3294325" y="847675"/>
            <a:ext cx="51600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aes(x = Petal.Width, y = Sepal.Width)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4" name="Google Shape;214;p29"/>
          <p:cNvSpPr txBox="1"/>
          <p:nvPr>
            <p:ph idx="1" type="body"/>
          </p:nvPr>
        </p:nvSpPr>
        <p:spPr>
          <a:xfrm>
            <a:off x="7790950" y="847675"/>
            <a:ext cx="2991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1245575" y="1334275"/>
            <a:ext cx="48375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geom_point(                                        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2904175" y="1334275"/>
            <a:ext cx="28476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aes(color = Species)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9"/>
          <p:cNvSpPr txBox="1"/>
          <p:nvPr>
            <p:ph idx="1" type="body"/>
          </p:nvPr>
        </p:nvSpPr>
        <p:spPr>
          <a:xfrm>
            <a:off x="5419475" y="1334275"/>
            <a:ext cx="2991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1271700" y="1820875"/>
            <a:ext cx="6413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scale_color_brewer</a:t>
            </a: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(“Species of\nIris”, palette=”Set1”)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7569475" y="1820875"/>
            <a:ext cx="2991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1288950" y="2366025"/>
            <a:ext cx="6413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labs(x="Petal Width (in)",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        y="Sepal Width (in)",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        title="Comparing Sepal and Petal Width by </a:t>
            </a:r>
            <a:b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Species of Iris")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1" name="Google Shape;221;p29"/>
          <p:cNvSpPr txBox="1"/>
          <p:nvPr>
            <p:ph idx="1" type="body"/>
          </p:nvPr>
        </p:nvSpPr>
        <p:spPr>
          <a:xfrm>
            <a:off x="4645400" y="3500825"/>
            <a:ext cx="2991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+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29"/>
          <p:cNvSpPr txBox="1"/>
          <p:nvPr>
            <p:ph idx="1" type="body"/>
          </p:nvPr>
        </p:nvSpPr>
        <p:spPr>
          <a:xfrm>
            <a:off x="1288950" y="3884375"/>
            <a:ext cx="6413700" cy="4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895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theme_bw()</a:t>
            </a:r>
            <a:endParaRPr sz="1895">
              <a:solidFill>
                <a:srgbClr val="1155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1089350" y="2164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Plotting in stages!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8" name="Google Shape;228;p30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0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0300" y="805075"/>
            <a:ext cx="5512025" cy="41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Spotify Music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7" name="Google Shape;237;p31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1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1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0150" y="1092525"/>
            <a:ext cx="4423700" cy="269137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1"/>
          <p:cNvSpPr txBox="1"/>
          <p:nvPr/>
        </p:nvSpPr>
        <p:spPr>
          <a:xfrm>
            <a:off x="1817575" y="3955875"/>
            <a:ext cx="54498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6"/>
              </a:rPr>
              <a:t>https://tinyurl.com/kaggle-spotify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882300" y="4687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Workshop Files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843150" y="1127850"/>
            <a:ext cx="7367400" cy="7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u="sng">
                <a:solidFill>
                  <a:schemeClr val="hlink"/>
                </a:solidFill>
                <a:hlinkClick r:id="rId4"/>
              </a:rPr>
              <a:t>https://tinyurl.com/sigmaxi2025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352900" y="2192550"/>
            <a:ext cx="5574900" cy="21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Select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Download Zip</a:t>
            </a:r>
            <a:br>
              <a:rPr lang="en" sz="1800">
                <a:solidFill>
                  <a:schemeClr val="dk2"/>
                </a:solidFill>
              </a:rPr>
            </a:b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Extra All Contents to your Desktop 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9" name="Google Shape;69;p14" title="Screenshot 2025-11-11 at 9.02.14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3761" y="2192549"/>
            <a:ext cx="1218648" cy="45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2" title="Screenshot 2025-11-11 at 9.18.35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455" y="1001925"/>
            <a:ext cx="6168270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2"/>
          <p:cNvSpPr txBox="1"/>
          <p:nvPr>
            <p:ph type="title"/>
          </p:nvPr>
        </p:nvSpPr>
        <p:spPr>
          <a:xfrm>
            <a:off x="927450" y="4292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Spotify Music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8" name="Google Shape;248;p32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2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2" title="Screenshot 2025-11-11 at 9.20.02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5053" y="1001918"/>
            <a:ext cx="6209076" cy="3878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2" title="Screenshot 2025-11-11 at 9.20.31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55050" y="983150"/>
            <a:ext cx="6209073" cy="385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2" title="Screenshot 2025-11-11 at 8.25.15 PM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55050" y="983138"/>
            <a:ext cx="6209085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 title="Screenshot 2025-11-11 at 8.26.57 PM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78963" y="1003790"/>
            <a:ext cx="6986074" cy="387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Statistical testing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0" name="Google Shape;260;p33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Base R statistical functions: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 sz="1600">
                <a:latin typeface="Verdana"/>
                <a:ea typeface="Verdana"/>
                <a:cs typeface="Verdana"/>
                <a:sym typeface="Verdana"/>
              </a:rPr>
              <a:t>Categorical data:</a:t>
            </a:r>
            <a:r>
              <a:rPr lang="en">
                <a:solidFill>
                  <a:srgbClr val="337AB7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prop.test()</a:t>
            </a:r>
            <a:r>
              <a:rPr lang="en" sz="200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chisq.test()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 sz="1600">
                <a:latin typeface="Verdana"/>
                <a:ea typeface="Verdana"/>
                <a:cs typeface="Verdana"/>
                <a:sym typeface="Verdana"/>
              </a:rPr>
              <a:t>Mean comparison by groups</a:t>
            </a:r>
            <a:r>
              <a:rPr lang="en" sz="1600">
                <a:latin typeface="Verdana"/>
                <a:ea typeface="Verdana"/>
                <a:cs typeface="Verdana"/>
                <a:sym typeface="Verdana"/>
              </a:rPr>
              <a:t>:</a:t>
            </a:r>
            <a:r>
              <a:rPr lang="en" sz="200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t.test()</a:t>
            </a:r>
            <a:r>
              <a:rPr lang="en" sz="200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aov()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 sz="1600">
                <a:latin typeface="Verdana"/>
                <a:ea typeface="Verdana"/>
                <a:cs typeface="Verdana"/>
                <a:sym typeface="Verdana"/>
              </a:rPr>
              <a:t>Correlation, linear regression: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cor.test()</a:t>
            </a:r>
            <a:r>
              <a:rPr lang="en" sz="2000">
                <a:latin typeface="Verdana"/>
                <a:ea typeface="Verdana"/>
                <a:cs typeface="Verdana"/>
                <a:sym typeface="Verdana"/>
              </a:rPr>
              <a:t>, </a:t>
            </a:r>
            <a:r>
              <a:rPr lang="en" sz="20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lm()</a:t>
            </a:r>
            <a:endParaRPr sz="20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More tests available in other packages… the sky is the limit!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1" name="Google Shape;261;p33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3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3" name="Google Shape;26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Questions?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9" name="Google Shape;269;p34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4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3050" y="1017725"/>
            <a:ext cx="4966291" cy="372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Links and Resources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8" name="Google Shape;278;p35"/>
          <p:cNvSpPr txBox="1"/>
          <p:nvPr>
            <p:ph idx="1" type="body"/>
          </p:nvPr>
        </p:nvSpPr>
        <p:spPr>
          <a:xfrm>
            <a:off x="4863100" y="1092525"/>
            <a:ext cx="3710400" cy="34164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5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Data Repositories</a:t>
            </a:r>
            <a:endParaRPr sz="225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0675" lvl="0" marL="457200" rtl="0" algn="l">
              <a:spcBef>
                <a:spcPts val="800"/>
              </a:spcBef>
              <a:spcAft>
                <a:spcPts val="0"/>
              </a:spcAft>
              <a:buClr>
                <a:srgbClr val="337AB7"/>
              </a:buClr>
              <a:buSzPts val="1450"/>
              <a:buFont typeface="Verdana"/>
              <a:buChar char="●"/>
            </a:pP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Posit Cheatsheets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rgbClr val="337AB7"/>
              </a:buClr>
              <a:buSzPts val="1450"/>
              <a:buFont typeface="Verdana"/>
              <a:buChar char="●"/>
            </a:pP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Tidyverse Resources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Dr. Rasco Free Videos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20675" lvl="0" marL="457200" rtl="0" algn="l">
              <a:spcBef>
                <a:spcPts val="800"/>
              </a:spcBef>
              <a:spcAft>
                <a:spcPts val="0"/>
              </a:spcAft>
              <a:buClr>
                <a:srgbClr val="337AB7"/>
              </a:buClr>
              <a:buSzPts val="1450"/>
              <a:buFont typeface="Verdana"/>
              <a:buChar char="●"/>
            </a:pP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SPSP free videos in R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9" name="Google Shape;279;p35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5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958500" y="1092525"/>
            <a:ext cx="3710400" cy="37221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Presentation Materials</a:t>
            </a:r>
            <a:endParaRPr sz="1050">
              <a:solidFill>
                <a:srgbClr val="337AB7"/>
              </a:solidFill>
            </a:endParaRPr>
          </a:p>
          <a:p>
            <a:pPr indent="-314325" lvl="0" marL="457200" rtl="0" algn="l">
              <a:spcBef>
                <a:spcPts val="800"/>
              </a:spcBef>
              <a:spcAft>
                <a:spcPts val="0"/>
              </a:spcAft>
              <a:buClr>
                <a:srgbClr val="337AB7"/>
              </a:buClr>
              <a:buSzPts val="1350"/>
              <a:buFont typeface="Verdana"/>
              <a:buChar char="●"/>
            </a:pPr>
            <a:r>
              <a:rPr lang="en" sz="13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Repository (code and data)</a:t>
            </a:r>
            <a:endParaRPr sz="13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11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2250">
                <a:solidFill>
                  <a:srgbClr val="333333"/>
                </a:solidFill>
                <a:latin typeface="Verdana"/>
                <a:ea typeface="Verdana"/>
                <a:cs typeface="Verdana"/>
                <a:sym typeface="Verdana"/>
              </a:rPr>
              <a:t>Package documentation</a:t>
            </a:r>
            <a:endParaRPr sz="2250">
              <a:solidFill>
                <a:srgbClr val="33333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5275" lvl="0" marL="457200" rtl="0" algn="l">
              <a:spcBef>
                <a:spcPts val="800"/>
              </a:spcBef>
              <a:spcAft>
                <a:spcPts val="0"/>
              </a:spcAft>
              <a:buClr>
                <a:srgbClr val="333333"/>
              </a:buClr>
              <a:buSzPts val="1050"/>
              <a:buChar char="●"/>
            </a:pPr>
            <a:r>
              <a:rPr lang="en" sz="15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tidyverse</a:t>
            </a: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documentation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50"/>
              <a:buChar char="○"/>
            </a:pPr>
            <a:r>
              <a:rPr lang="en" sz="15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ggplot</a:t>
            </a: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documentation</a:t>
            </a:r>
            <a:endParaRPr sz="1800"/>
          </a:p>
          <a:p>
            <a:pPr indent="-320675" lvl="1" marL="914400" rtl="0" algn="l">
              <a:spcBef>
                <a:spcPts val="0"/>
              </a:spcBef>
              <a:spcAft>
                <a:spcPts val="0"/>
              </a:spcAft>
              <a:buClr>
                <a:srgbClr val="337AB7"/>
              </a:buClr>
              <a:buSzPts val="1450"/>
              <a:buChar char="○"/>
            </a:pPr>
            <a:r>
              <a:rPr lang="en" sz="15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tidyr documentation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50"/>
              <a:buChar char="○"/>
            </a:pPr>
            <a:r>
              <a:rPr lang="en" sz="15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dplyr</a:t>
            </a: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documentation</a:t>
            </a:r>
            <a:endParaRPr sz="14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50"/>
              <a:buChar char="●"/>
            </a:pPr>
            <a:r>
              <a:rPr lang="en" sz="15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patchwork</a:t>
            </a:r>
            <a:r>
              <a:rPr lang="en" sz="1450">
                <a:solidFill>
                  <a:srgbClr val="337AB7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documentation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337AB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Getting Started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936950" y="1316750"/>
            <a:ext cx="7289100" cy="30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Create  directory for the workshop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Open R Studio, start an “R Project”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Get the files and set up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Greetings from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R</a:t>
            </a:r>
            <a:endParaRPr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Overview: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R Studio window panes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What is a .qmd-file?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Outline of topics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Viewing and summarizing data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Modifying data frames with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dplyr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Visualizing data with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ggplot2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●"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Running statistical tests (base </a:t>
            </a: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R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)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Introducing the </a:t>
            </a:r>
            <a:r>
              <a:rPr lang="en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tidyverse</a:t>
            </a:r>
            <a:endParaRPr>
              <a:solidFill>
                <a:srgbClr val="1155C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1650" y="1161650"/>
            <a:ext cx="4440724" cy="34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Quick note: 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piping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In the tidyverse we have a “piping” operator that makes code easier to read: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%&gt;%</a:t>
            </a:r>
            <a:endParaRPr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Basic Idea: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fxn2(fxn1(x))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     can be written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2" name="Google Shape;112;p19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5577475" y="2855850"/>
            <a:ext cx="2203200" cy="13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%&gt;%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 fxn1() %&gt;%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 fxn2()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6" name="Google Shape;116;p19"/>
          <p:cNvSpPr txBox="1"/>
          <p:nvPr/>
        </p:nvSpPr>
        <p:spPr>
          <a:xfrm>
            <a:off x="1416075" y="4095575"/>
            <a:ext cx="5496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Whatever gets “piped” goes into the first argument of the next function.</a:t>
            </a:r>
            <a:endParaRPr i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Quick note: </a:t>
            </a:r>
            <a:r>
              <a:rPr i="1" lang="en">
                <a:latin typeface="Verdana"/>
                <a:ea typeface="Verdana"/>
                <a:cs typeface="Verdana"/>
                <a:sym typeface="Verdana"/>
              </a:rPr>
              <a:t>piping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In the tidyverse we have a “piping” operator that makes code easier to read: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%&gt;%</a:t>
            </a:r>
            <a:endParaRPr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Basic Idea: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round(mean(x),4)</a:t>
            </a:r>
            <a:r>
              <a:rPr lang="en">
                <a:latin typeface="Verdana"/>
                <a:ea typeface="Verdana"/>
                <a:cs typeface="Verdana"/>
                <a:sym typeface="Verdana"/>
              </a:rPr>
              <a:t>      can be written</a:t>
            </a: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/>
        </p:nvSpPr>
        <p:spPr>
          <a:xfrm>
            <a:off x="5577475" y="2855850"/>
            <a:ext cx="2203200" cy="13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%&gt;%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 mean() %&gt;%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7AB7"/>
                </a:solidFill>
                <a:latin typeface="Consolas"/>
                <a:ea typeface="Consolas"/>
                <a:cs typeface="Consolas"/>
                <a:sym typeface="Consolas"/>
              </a:rPr>
              <a:t>  round(4)</a:t>
            </a:r>
            <a:endParaRPr sz="1800">
              <a:solidFill>
                <a:srgbClr val="337AB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1416075" y="4095575"/>
            <a:ext cx="54960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2"/>
                </a:solidFill>
              </a:rPr>
              <a:t>Whatever gets “piped” goes into the first argument of the next function.</a:t>
            </a:r>
            <a:endParaRPr i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936950" y="445025"/>
            <a:ext cx="728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erdana"/>
                <a:ea typeface="Verdana"/>
                <a:cs typeface="Verdana"/>
                <a:sym typeface="Verdana"/>
              </a:rPr>
              <a:t>Summarizing and Modifying Data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936950" y="1152475"/>
            <a:ext cx="728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br>
              <a:rPr lang="en">
                <a:latin typeface="Verdana"/>
                <a:ea typeface="Verdana"/>
                <a:cs typeface="Verdana"/>
                <a:sym typeface="Verdana"/>
              </a:rPr>
            </a:b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4" name="Google Shape;134;p21"/>
          <p:cNvSpPr/>
          <p:nvPr/>
        </p:nvSpPr>
        <p:spPr>
          <a:xfrm>
            <a:off x="0" y="-24375"/>
            <a:ext cx="882300" cy="732000"/>
          </a:xfrm>
          <a:prstGeom prst="diagStripe">
            <a:avLst>
              <a:gd fmla="val 50000" name="adj"/>
            </a:avLst>
          </a:prstGeom>
          <a:solidFill>
            <a:srgbClr val="007944"/>
          </a:solidFill>
          <a:ln cap="flat" cmpd="sng" w="9525">
            <a:solidFill>
              <a:srgbClr val="00794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/>
          <p:nvPr/>
        </p:nvSpPr>
        <p:spPr>
          <a:xfrm>
            <a:off x="0" y="-24375"/>
            <a:ext cx="1347900" cy="1116900"/>
          </a:xfrm>
          <a:prstGeom prst="diagStripe">
            <a:avLst>
              <a:gd fmla="val 65838" name="adj"/>
            </a:avLst>
          </a:prstGeom>
          <a:solidFill>
            <a:srgbClr val="0D405F"/>
          </a:solidFill>
          <a:ln cap="flat" cmpd="sng" w="9525">
            <a:solidFill>
              <a:srgbClr val="0D405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250" y="4330475"/>
            <a:ext cx="977749" cy="81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 title="dply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3400" y="1329038"/>
            <a:ext cx="228600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